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3" r:id="rId2"/>
    <p:sldId id="298" r:id="rId3"/>
    <p:sldId id="294" r:id="rId4"/>
    <p:sldId id="302" r:id="rId5"/>
    <p:sldId id="304" r:id="rId6"/>
    <p:sldId id="295" r:id="rId7"/>
    <p:sldId id="296" r:id="rId8"/>
    <p:sldId id="303" r:id="rId9"/>
    <p:sldId id="297" r:id="rId10"/>
    <p:sldId id="305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66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78863" autoAdjust="0"/>
  </p:normalViewPr>
  <p:slideViewPr>
    <p:cSldViewPr>
      <p:cViewPr>
        <p:scale>
          <a:sx n="66" d="100"/>
          <a:sy n="66" d="100"/>
        </p:scale>
        <p:origin x="-1282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5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51F18-5F4C-4A72-A87A-922C283CACB2}" type="datetimeFigureOut">
              <a:rPr lang="en-GB" smtClean="0"/>
              <a:t>12/12/2013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7BB446-B228-4D85-AE15-A14BE98AE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251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BB446-B228-4D85-AE15-A14BE98AE1A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707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BB446-B228-4D85-AE15-A14BE98AE1A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1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5464D7-74A6-4B63-B59D-E06D5012E329}" type="slidenum">
              <a:rPr lang="en-GB"/>
              <a:pPr/>
              <a:t>4</a:t>
            </a:fld>
            <a:endParaRPr lang="en-GB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BB446-B228-4D85-AE15-A14BE98AE1A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614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BB446-B228-4D85-AE15-A14BE98AE1A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1923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BB446-B228-4D85-AE15-A14BE98AE1A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1453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BB446-B228-4D85-AE15-A14BE98AE1A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330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795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417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915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312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115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665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417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032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8648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1746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1123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b="1" dirty="0" smtClean="0">
                <a:solidFill>
                  <a:srgbClr val="0070C0"/>
                </a:solidFill>
              </a:rPr>
              <a:t>EUROPEAN STRUCTURAL AND INVESTMENT FUNDS</a:t>
            </a:r>
            <a:endParaRPr lang="en-GB" sz="4000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THIRD SECTOR EMPLOYABILITY FORUM</a:t>
            </a:r>
          </a:p>
          <a:p>
            <a:r>
              <a:rPr lang="en-GB" sz="2400" dirty="0" smtClean="0">
                <a:solidFill>
                  <a:srgbClr val="7030A0"/>
                </a:solidFill>
              </a:rPr>
              <a:t>28 NOVEMBER 2013</a:t>
            </a:r>
          </a:p>
        </p:txBody>
      </p:sp>
    </p:spTree>
    <p:extLst>
      <p:ext uri="{BB962C8B-B14F-4D97-AF65-F5344CB8AC3E}">
        <p14:creationId xmlns:p14="http://schemas.microsoft.com/office/powerpoint/2010/main" val="282935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Refinement of Strategic interventions</a:t>
            </a:r>
          </a:p>
          <a:p>
            <a:pPr lvl="1"/>
            <a:r>
              <a:rPr lang="en-GB" sz="2400" dirty="0" smtClean="0">
                <a:solidFill>
                  <a:srgbClr val="7030A0"/>
                </a:solidFill>
              </a:rPr>
              <a:t>Not just SG to lead partner, also delivery chains and models</a:t>
            </a:r>
          </a:p>
          <a:p>
            <a:r>
              <a:rPr lang="en-GB" dirty="0" smtClean="0"/>
              <a:t>Negotiation of Partnership Agreement</a:t>
            </a:r>
          </a:p>
          <a:p>
            <a:r>
              <a:rPr lang="en-GB" dirty="0" smtClean="0"/>
              <a:t>Drafting of operational programmes</a:t>
            </a:r>
          </a:p>
          <a:p>
            <a:r>
              <a:rPr lang="en-GB" dirty="0" smtClean="0"/>
              <a:t>Operational preparations</a:t>
            </a:r>
          </a:p>
          <a:p>
            <a:pPr lvl="1"/>
            <a:r>
              <a:rPr lang="en-GB" sz="2400" dirty="0" smtClean="0">
                <a:solidFill>
                  <a:srgbClr val="7030A0"/>
                </a:solidFill>
              </a:rPr>
              <a:t>IT, Guidance, simplified cost options, national rules…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                        All pretty much concurrent!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70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274638"/>
            <a:ext cx="8229600" cy="634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b="1" dirty="0" smtClean="0"/>
              <a:t>2014-20: Commission challenges</a:t>
            </a:r>
            <a:endParaRPr lang="en-GB" sz="28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37557" y="1124743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800" b="1" dirty="0" smtClean="0">
                <a:solidFill>
                  <a:srgbClr val="FF0000"/>
                </a:solidFill>
              </a:rPr>
              <a:t>EU 2020 objective </a:t>
            </a:r>
            <a:r>
              <a:rPr lang="en-GB" sz="2800" dirty="0" smtClean="0"/>
              <a:t>of creating a smart, sustainable and inclusive Europe</a:t>
            </a:r>
          </a:p>
          <a:p>
            <a:r>
              <a:rPr lang="en-GB" sz="2800" b="1" dirty="0" smtClean="0">
                <a:solidFill>
                  <a:srgbClr val="7030A0"/>
                </a:solidFill>
              </a:rPr>
              <a:t>Position paper: 3 key UK challenges</a:t>
            </a:r>
          </a:p>
          <a:p>
            <a:pPr lvl="1"/>
            <a:r>
              <a:rPr lang="en-GB" sz="2400" dirty="0" smtClean="0"/>
              <a:t>Increasing labour market participation, promoting business competitiveness and research and development investment</a:t>
            </a:r>
          </a:p>
          <a:p>
            <a:pPr lvl="1"/>
            <a:r>
              <a:rPr lang="en-GB" sz="2400" dirty="0" smtClean="0"/>
              <a:t>Addressing social exclusion and unemployment</a:t>
            </a:r>
          </a:p>
          <a:p>
            <a:pPr lvl="1"/>
            <a:r>
              <a:rPr lang="en-GB" sz="2400" dirty="0" smtClean="0"/>
              <a:t>Developing an environmentally friendly and resource efficient economy.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5433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dirty="0" smtClean="0"/>
              <a:t>EU Funding: changing context</a:t>
            </a:r>
            <a:endParaRPr lang="en-GB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836712"/>
            <a:ext cx="4038600" cy="5289451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u="sng" dirty="0" smtClean="0"/>
              <a:t>2007-13</a:t>
            </a:r>
          </a:p>
          <a:p>
            <a:r>
              <a:rPr lang="en-GB" dirty="0" smtClean="0"/>
              <a:t>Economic prosperity</a:t>
            </a:r>
          </a:p>
          <a:p>
            <a:r>
              <a:rPr lang="en-GB" dirty="0" smtClean="0"/>
              <a:t>Focus on regional cohesion</a:t>
            </a:r>
          </a:p>
          <a:p>
            <a:r>
              <a:rPr lang="en-GB" dirty="0" smtClean="0"/>
              <a:t>Few top-down constraints</a:t>
            </a:r>
          </a:p>
          <a:p>
            <a:r>
              <a:rPr lang="en-GB" dirty="0" smtClean="0"/>
              <a:t>Evolution from previous rounds</a:t>
            </a:r>
          </a:p>
          <a:p>
            <a:r>
              <a:rPr lang="en-GB" dirty="0" err="1" smtClean="0"/>
              <a:t>Mis</a:t>
            </a:r>
            <a:r>
              <a:rPr lang="en-GB" dirty="0" smtClean="0"/>
              <a:t>-read audit ‘advice’</a:t>
            </a:r>
          </a:p>
          <a:p>
            <a:r>
              <a:rPr lang="en-GB" dirty="0" smtClean="0"/>
              <a:t>Optimism re capacity of small organisations </a:t>
            </a:r>
          </a:p>
          <a:p>
            <a:r>
              <a:rPr lang="en-GB" dirty="0" smtClean="0"/>
              <a:t>Problems with of match funding late in programme</a:t>
            </a:r>
          </a:p>
          <a:p>
            <a:r>
              <a:rPr lang="en-GB" dirty="0" smtClean="0"/>
              <a:t>Assumption that good projects will emerge for challenge funding</a:t>
            </a:r>
          </a:p>
          <a:p>
            <a:r>
              <a:rPr lang="en-GB" dirty="0" smtClean="0"/>
              <a:t>Latterly changed to more strategic delivery – but not consistent</a:t>
            </a:r>
          </a:p>
          <a:p>
            <a:r>
              <a:rPr lang="en-GB" dirty="0" smtClean="0"/>
              <a:t>New </a:t>
            </a:r>
            <a:r>
              <a:rPr lang="en-GB" dirty="0" err="1" smtClean="0"/>
              <a:t>FEIs</a:t>
            </a:r>
            <a:r>
              <a:rPr lang="en-GB" dirty="0" smtClean="0"/>
              <a:t> </a:t>
            </a:r>
            <a:r>
              <a:rPr lang="en-GB" dirty="0"/>
              <a:t>took too long</a:t>
            </a:r>
          </a:p>
          <a:p>
            <a:r>
              <a:rPr lang="en-GB" dirty="0"/>
              <a:t>Separation </a:t>
            </a:r>
            <a:r>
              <a:rPr lang="en-GB" dirty="0" err="1"/>
              <a:t>btwn</a:t>
            </a:r>
            <a:r>
              <a:rPr lang="en-GB" dirty="0"/>
              <a:t> </a:t>
            </a:r>
            <a:r>
              <a:rPr lang="en-GB" dirty="0" smtClean="0"/>
              <a:t>Funds, even within Structural Funds</a:t>
            </a:r>
            <a:endParaRPr lang="en-GB" dirty="0"/>
          </a:p>
          <a:p>
            <a:r>
              <a:rPr lang="en-GB" dirty="0" smtClean="0"/>
              <a:t>Over-delivery on indicators, under-delivery on outcomes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836712"/>
            <a:ext cx="4038600" cy="5289451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u="sng" dirty="0" smtClean="0"/>
              <a:t>2014-20</a:t>
            </a:r>
          </a:p>
          <a:p>
            <a:r>
              <a:rPr lang="en-GB" dirty="0" smtClean="0"/>
              <a:t>Economic recession </a:t>
            </a:r>
          </a:p>
          <a:p>
            <a:r>
              <a:rPr lang="en-GB" dirty="0" smtClean="0"/>
              <a:t>Focus on global economic crisis</a:t>
            </a:r>
          </a:p>
          <a:p>
            <a:r>
              <a:rPr lang="en-GB" dirty="0" smtClean="0"/>
              <a:t>Strategic framework prescribed</a:t>
            </a:r>
          </a:p>
          <a:p>
            <a:r>
              <a:rPr lang="en-GB" dirty="0" smtClean="0"/>
              <a:t>Step-change in programming</a:t>
            </a:r>
          </a:p>
          <a:p>
            <a:r>
              <a:rPr lang="en-GB" dirty="0" smtClean="0"/>
              <a:t>‘Get it’ on audit and control</a:t>
            </a:r>
          </a:p>
          <a:p>
            <a:r>
              <a:rPr lang="en-GB" dirty="0" smtClean="0"/>
              <a:t>Realism about organisational capacity</a:t>
            </a:r>
          </a:p>
          <a:p>
            <a:endParaRPr lang="en-GB" dirty="0" smtClean="0"/>
          </a:p>
          <a:p>
            <a:r>
              <a:rPr lang="en-GB" dirty="0" smtClean="0"/>
              <a:t>Match funding will be a challenge</a:t>
            </a:r>
          </a:p>
          <a:p>
            <a:endParaRPr lang="en-GB" dirty="0" smtClean="0"/>
          </a:p>
          <a:p>
            <a:r>
              <a:rPr lang="en-GB" dirty="0" smtClean="0"/>
              <a:t>Identify strategic interventions up front</a:t>
            </a:r>
          </a:p>
          <a:p>
            <a:endParaRPr lang="en-GB" dirty="0" smtClean="0"/>
          </a:p>
          <a:p>
            <a:r>
              <a:rPr lang="en-GB" dirty="0" smtClean="0"/>
              <a:t>Agree </a:t>
            </a:r>
            <a:r>
              <a:rPr lang="en-GB" dirty="0" err="1" smtClean="0"/>
              <a:t>FEI</a:t>
            </a:r>
            <a:r>
              <a:rPr lang="en-GB" dirty="0" smtClean="0"/>
              <a:t> scope and extent early</a:t>
            </a:r>
          </a:p>
          <a:p>
            <a:r>
              <a:rPr lang="en-GB" dirty="0" smtClean="0"/>
              <a:t>Integration/alignment between funds</a:t>
            </a:r>
          </a:p>
          <a:p>
            <a:endParaRPr lang="en-GB" smtClean="0"/>
          </a:p>
          <a:p>
            <a:r>
              <a:rPr lang="en-GB" smtClean="0"/>
              <a:t>Realistic </a:t>
            </a:r>
            <a:r>
              <a:rPr lang="en-GB" dirty="0" smtClean="0"/>
              <a:t>indicators</a:t>
            </a:r>
          </a:p>
          <a:p>
            <a:r>
              <a:rPr lang="en-GB" dirty="0" smtClean="0"/>
              <a:t>Ambitious outcomes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6341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Basis for planning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Structural funds should have </a:t>
            </a:r>
            <a:r>
              <a:rPr lang="en-GB" b="1">
                <a:solidFill>
                  <a:srgbClr val="FF3300"/>
                </a:solidFill>
              </a:rPr>
              <a:t>structural impact</a:t>
            </a:r>
            <a:r>
              <a:rPr lang="en-GB"/>
              <a:t> – not more of the same</a:t>
            </a:r>
          </a:p>
          <a:p>
            <a:pPr>
              <a:lnSpc>
                <a:spcPct val="90000"/>
              </a:lnSpc>
            </a:pPr>
            <a:r>
              <a:rPr lang="en-GB"/>
              <a:t>Work with policy colleagues to raise ambition levels</a:t>
            </a:r>
          </a:p>
          <a:p>
            <a:pPr>
              <a:lnSpc>
                <a:spcPct val="90000"/>
              </a:lnSpc>
            </a:pPr>
            <a:r>
              <a:rPr lang="en-GB"/>
              <a:t>Evidence base is key – not about short term issues but </a:t>
            </a:r>
            <a:r>
              <a:rPr lang="en-GB">
                <a:solidFill>
                  <a:srgbClr val="FF3300"/>
                </a:solidFill>
              </a:rPr>
              <a:t>long term outcomes</a:t>
            </a:r>
          </a:p>
          <a:p>
            <a:pPr>
              <a:lnSpc>
                <a:spcPct val="90000"/>
              </a:lnSpc>
            </a:pPr>
            <a:r>
              <a:rPr lang="en-GB">
                <a:solidFill>
                  <a:srgbClr val="990099"/>
                </a:solidFill>
              </a:rPr>
              <a:t>No separate SF process</a:t>
            </a:r>
            <a:r>
              <a:rPr lang="en-GB"/>
              <a:t> – PA and OP’s part of same ‘project’ and by same team, iterative development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32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1"/>
          <p:cNvSpPr>
            <a:spLocks noGrp="1"/>
          </p:cNvSpPr>
          <p:nvPr>
            <p:ph type="title" idx="4294967295"/>
          </p:nvPr>
        </p:nvSpPr>
        <p:spPr>
          <a:xfrm>
            <a:off x="467544" y="27678"/>
            <a:ext cx="8229600" cy="778098"/>
          </a:xfrm>
        </p:spPr>
        <p:txBody>
          <a:bodyPr>
            <a:normAutofit/>
          </a:bodyPr>
          <a:lstStyle/>
          <a:p>
            <a:r>
              <a:rPr lang="en-GB" sz="2800" b="1" dirty="0" smtClean="0"/>
              <a:t>Governance &amp; Delivery</a:t>
            </a:r>
            <a:endParaRPr lang="en-GB" sz="2800" b="1" dirty="0"/>
          </a:p>
        </p:txBody>
      </p:sp>
      <p:sp>
        <p:nvSpPr>
          <p:cNvPr id="49" name="Rectangle 48"/>
          <p:cNvSpPr/>
          <p:nvPr/>
        </p:nvSpPr>
        <p:spPr>
          <a:xfrm>
            <a:off x="1873249" y="1268760"/>
            <a:ext cx="5448300" cy="3190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971800" algn="l"/>
                <a:tab pos="3429000" algn="l"/>
                <a:tab pos="5715000" algn="r"/>
              </a:tabLst>
            </a:pPr>
            <a:r>
              <a:rPr lang="en-GB" sz="1200" dirty="0">
                <a:effectLst/>
                <a:latin typeface="Arial"/>
                <a:ea typeface="Times New Roman"/>
                <a:cs typeface="Times New Roman"/>
              </a:rPr>
              <a:t>Partnership Agreement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881187" y="2636912"/>
            <a:ext cx="5448300" cy="34307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971800" algn="l"/>
                <a:tab pos="3429000" algn="l"/>
                <a:tab pos="5715000" algn="r"/>
              </a:tabLst>
            </a:pPr>
            <a:r>
              <a:rPr lang="en-GB" sz="1200" dirty="0">
                <a:effectLst/>
                <a:latin typeface="Arial"/>
                <a:ea typeface="Times New Roman"/>
                <a:cs typeface="Times New Roman"/>
              </a:rPr>
              <a:t>Partnership Agreement Monitoring Committee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801945" y="1859721"/>
            <a:ext cx="800100" cy="54292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971800" algn="l"/>
                <a:tab pos="3429000" algn="l"/>
                <a:tab pos="5715000" algn="r"/>
              </a:tabLst>
            </a:pPr>
            <a:r>
              <a:rPr lang="en-GB" sz="900" dirty="0">
                <a:effectLst/>
                <a:latin typeface="Arial"/>
                <a:ea typeface="Times New Roman"/>
                <a:cs typeface="Times New Roman"/>
              </a:rPr>
              <a:t>Operational Programme</a:t>
            </a:r>
            <a:endParaRPr lang="en-GB" sz="1200" dirty="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754445" y="1859721"/>
            <a:ext cx="800100" cy="542925"/>
          </a:xfrm>
          <a:prstGeom prst="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971800" algn="l"/>
                <a:tab pos="3429000" algn="l"/>
                <a:tab pos="5715000" algn="r"/>
              </a:tabLst>
            </a:pPr>
            <a:r>
              <a:rPr lang="en-GB" sz="1200">
                <a:effectLst/>
                <a:latin typeface="Arial"/>
                <a:ea typeface="Times New Roman"/>
                <a:cs typeface="Times New Roman"/>
              </a:rPr>
              <a:t>OP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745045" y="1859721"/>
            <a:ext cx="800100" cy="542925"/>
          </a:xfrm>
          <a:prstGeom prst="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971800" algn="l"/>
                <a:tab pos="3429000" algn="l"/>
                <a:tab pos="5715000" algn="r"/>
              </a:tabLst>
            </a:pPr>
            <a:r>
              <a:rPr lang="en-GB" sz="1200">
                <a:effectLst/>
                <a:latin typeface="Arial"/>
                <a:ea typeface="Times New Roman"/>
                <a:cs typeface="Times New Roman"/>
              </a:rPr>
              <a:t>OP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764220" y="1859721"/>
            <a:ext cx="800100" cy="542925"/>
          </a:xfrm>
          <a:prstGeom prst="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971800" algn="l"/>
                <a:tab pos="3429000" algn="l"/>
                <a:tab pos="5715000" algn="r"/>
              </a:tabLst>
            </a:pPr>
            <a:r>
              <a:rPr lang="en-GB" sz="1200">
                <a:effectLst/>
                <a:latin typeface="Arial"/>
                <a:ea typeface="Times New Roman"/>
                <a:cs typeface="Times New Roman"/>
              </a:rPr>
              <a:t>OP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881187" y="764704"/>
            <a:ext cx="5448300" cy="319087"/>
          </a:xfrm>
          <a:prstGeom prst="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971800" algn="l"/>
                <a:tab pos="3429000" algn="l"/>
                <a:tab pos="5715000" algn="r"/>
              </a:tabLst>
            </a:pPr>
            <a:r>
              <a:rPr lang="en-GB" sz="1200" dirty="0">
                <a:effectLst/>
                <a:latin typeface="Arial"/>
                <a:ea typeface="Times New Roman"/>
                <a:cs typeface="Times New Roman"/>
              </a:rPr>
              <a:t>SG/Managing Authority</a:t>
            </a:r>
          </a:p>
        </p:txBody>
      </p:sp>
      <p:sp>
        <p:nvSpPr>
          <p:cNvPr id="58" name="Rectangle 57"/>
          <p:cNvSpPr/>
          <p:nvPr/>
        </p:nvSpPr>
        <p:spPr>
          <a:xfrm>
            <a:off x="1985683" y="3117325"/>
            <a:ext cx="1530605" cy="18238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ts val="1200"/>
              </a:lnSpc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971800" algn="l"/>
                <a:tab pos="3429000" algn="l"/>
                <a:tab pos="5715000" algn="r"/>
              </a:tabLst>
            </a:pPr>
            <a:r>
              <a:rPr lang="en-GB" sz="1200" b="1" dirty="0">
                <a:effectLst/>
                <a:latin typeface="Arial"/>
                <a:ea typeface="Times New Roman"/>
                <a:cs typeface="Times New Roman"/>
              </a:rPr>
              <a:t> </a:t>
            </a:r>
            <a:endParaRPr lang="en-GB" sz="1200" dirty="0">
              <a:effectLst/>
              <a:latin typeface="Arial"/>
              <a:ea typeface="Times New Roman"/>
              <a:cs typeface="Times New Roman"/>
            </a:endParaRPr>
          </a:p>
          <a:p>
            <a:pPr algn="l">
              <a:lnSpc>
                <a:spcPts val="1200"/>
              </a:lnSpc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971800" algn="l"/>
                <a:tab pos="3429000" algn="l"/>
                <a:tab pos="5715000" algn="r"/>
              </a:tabLst>
            </a:pPr>
            <a:r>
              <a:rPr lang="en-GB" sz="1000" b="1" dirty="0" smtClean="0">
                <a:effectLst/>
                <a:latin typeface="Arial"/>
                <a:ea typeface="Times New Roman"/>
                <a:cs typeface="Times New Roman"/>
              </a:rPr>
              <a:t>Smart Growth</a:t>
            </a:r>
          </a:p>
          <a:p>
            <a:pPr marL="171450" indent="-171450" algn="l">
              <a:lnSpc>
                <a:spcPts val="1200"/>
              </a:lnSpc>
              <a:spcAft>
                <a:spcPts val="0"/>
              </a:spcAft>
              <a:buFont typeface="Arial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971800" algn="l"/>
                <a:tab pos="3429000" algn="l"/>
                <a:tab pos="5715000" algn="r"/>
              </a:tabLst>
            </a:pPr>
            <a:r>
              <a:rPr lang="en-GB" sz="1000" b="1" dirty="0" smtClean="0">
                <a:latin typeface="Arial"/>
                <a:ea typeface="Times New Roman"/>
                <a:cs typeface="Times New Roman"/>
              </a:rPr>
              <a:t>Strategic interventions</a:t>
            </a:r>
            <a:endParaRPr lang="en-GB" sz="800" dirty="0">
              <a:effectLst/>
              <a:latin typeface="Arial"/>
              <a:ea typeface="Times New Roman"/>
              <a:cs typeface="Times New Roman"/>
            </a:endParaRPr>
          </a:p>
          <a:p>
            <a:pPr algn="ctr">
              <a:lnSpc>
                <a:spcPts val="1200"/>
              </a:lnSpc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971800" algn="l"/>
                <a:tab pos="3429000" algn="l"/>
                <a:tab pos="5715000" algn="r"/>
              </a:tabLst>
            </a:pPr>
            <a:r>
              <a:rPr lang="en-GB" sz="1200" dirty="0">
                <a:effectLst/>
                <a:latin typeface="Arial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59" name="Rectangle 58"/>
          <p:cNvSpPr/>
          <p:nvPr/>
        </p:nvSpPr>
        <p:spPr>
          <a:xfrm>
            <a:off x="3905793" y="3117324"/>
            <a:ext cx="1620269" cy="1823844"/>
          </a:xfrm>
          <a:prstGeom prst="rect">
            <a:avLst/>
          </a:prstGeom>
          <a:solidFill>
            <a:srgbClr val="CC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ts val="1200"/>
              </a:lnSpc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971800" algn="l"/>
                <a:tab pos="3429000" algn="l"/>
                <a:tab pos="5715000" algn="r"/>
              </a:tabLst>
            </a:pPr>
            <a:r>
              <a:rPr lang="en-GB" sz="1000" b="1" dirty="0" smtClean="0">
                <a:effectLst/>
                <a:latin typeface="Arial"/>
                <a:ea typeface="Times New Roman"/>
                <a:cs typeface="Times New Roman"/>
              </a:rPr>
              <a:t>Sustainable Growth</a:t>
            </a:r>
          </a:p>
          <a:p>
            <a:pPr marL="171450" indent="-171450">
              <a:lnSpc>
                <a:spcPts val="1200"/>
              </a:lnSpc>
              <a:spcAft>
                <a:spcPts val="0"/>
              </a:spcAft>
              <a:buFont typeface="Arial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971800" algn="l"/>
                <a:tab pos="3429000" algn="l"/>
                <a:tab pos="5715000" algn="r"/>
              </a:tabLst>
            </a:pPr>
            <a:r>
              <a:rPr lang="en-GB" sz="1000" b="1" dirty="0">
                <a:ea typeface="Times New Roman"/>
                <a:cs typeface="Times New Roman"/>
              </a:rPr>
              <a:t>Strategic interventions</a:t>
            </a:r>
            <a:endParaRPr lang="en-GB" sz="1000" dirty="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885702" y="3117326"/>
            <a:ext cx="1435847" cy="1823840"/>
          </a:xfrm>
          <a:prstGeom prst="rect">
            <a:avLst/>
          </a:prstGeom>
          <a:solidFill>
            <a:srgbClr val="FFFF99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ts val="1200"/>
              </a:lnSpc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971800" algn="l"/>
                <a:tab pos="3429000" algn="l"/>
                <a:tab pos="5715000" algn="r"/>
              </a:tabLst>
            </a:pPr>
            <a:r>
              <a:rPr lang="en-GB" sz="1000" b="1" dirty="0" smtClean="0">
                <a:effectLst/>
                <a:latin typeface="Arial"/>
                <a:ea typeface="Times New Roman"/>
                <a:cs typeface="Times New Roman"/>
              </a:rPr>
              <a:t>Inclusive Growth</a:t>
            </a:r>
          </a:p>
          <a:p>
            <a:pPr marL="171450" indent="-171450" algn="l">
              <a:lnSpc>
                <a:spcPts val="1200"/>
              </a:lnSpc>
              <a:spcAft>
                <a:spcPts val="0"/>
              </a:spcAft>
              <a:buFont typeface="Arial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971800" algn="l"/>
                <a:tab pos="3429000" algn="l"/>
                <a:tab pos="5715000" algn="r"/>
              </a:tabLst>
            </a:pPr>
            <a:r>
              <a:rPr lang="en-GB" sz="1000" b="1" dirty="0" smtClean="0">
                <a:latin typeface="Arial"/>
                <a:ea typeface="Times New Roman"/>
                <a:cs typeface="Times New Roman"/>
              </a:rPr>
              <a:t>Strategic Interventions</a:t>
            </a:r>
            <a:endParaRPr lang="en-GB" sz="800" dirty="0">
              <a:effectLst/>
              <a:latin typeface="Arial"/>
              <a:ea typeface="Times New Roman"/>
              <a:cs typeface="Times New Roman"/>
            </a:endParaRPr>
          </a:p>
          <a:p>
            <a:pPr marL="180340" algn="l">
              <a:lnSpc>
                <a:spcPts val="1200"/>
              </a:lnSpc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971800" algn="l"/>
                <a:tab pos="3429000" algn="l"/>
                <a:tab pos="5715000" algn="r"/>
                <a:tab pos="270510" algn="l"/>
                <a:tab pos="914400" algn="l"/>
                <a:tab pos="1371600" algn="l"/>
                <a:tab pos="1828800" algn="l"/>
                <a:tab pos="2971800" algn="l"/>
                <a:tab pos="3429000" algn="l"/>
                <a:tab pos="5715000" algn="r"/>
              </a:tabLst>
            </a:pPr>
            <a:r>
              <a:rPr lang="en-GB" sz="1200" dirty="0">
                <a:effectLst/>
                <a:latin typeface="Arial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64" name="Rectangle 63"/>
          <p:cNvSpPr/>
          <p:nvPr/>
        </p:nvSpPr>
        <p:spPr>
          <a:xfrm>
            <a:off x="1969348" y="5301208"/>
            <a:ext cx="800100" cy="449580"/>
          </a:xfrm>
          <a:prstGeom prst="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971800" algn="l"/>
                <a:tab pos="3429000" algn="l"/>
                <a:tab pos="5715000" algn="r"/>
              </a:tabLst>
            </a:pPr>
            <a:r>
              <a:rPr lang="en-GB" sz="1000" dirty="0">
                <a:effectLst/>
                <a:latin typeface="Arial"/>
                <a:ea typeface="Times New Roman"/>
                <a:cs typeface="Times New Roman"/>
              </a:rPr>
              <a:t>Delivery Agent</a:t>
            </a:r>
            <a:endParaRPr lang="en-GB" sz="1200" dirty="0">
              <a:effectLst/>
              <a:latin typeface="Arial"/>
              <a:ea typeface="Times New Roman"/>
              <a:cs typeface="Times New Roman"/>
            </a:endParaRPr>
          </a:p>
          <a:p>
            <a:pPr algn="ctr">
              <a:lnSpc>
                <a:spcPts val="1200"/>
              </a:lnSpc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971800" algn="l"/>
                <a:tab pos="3429000" algn="l"/>
                <a:tab pos="5715000" algn="r"/>
              </a:tabLst>
            </a:pPr>
            <a:r>
              <a:rPr lang="en-GB" sz="1000" dirty="0">
                <a:effectLst/>
                <a:latin typeface="Arial"/>
                <a:ea typeface="Times New Roman"/>
                <a:cs typeface="Times New Roman"/>
              </a:rPr>
              <a:t> </a:t>
            </a:r>
            <a:endParaRPr lang="en-GB" sz="1200" dirty="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921848" y="5301208"/>
            <a:ext cx="800100" cy="449580"/>
          </a:xfrm>
          <a:prstGeom prst="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971800" algn="l"/>
                <a:tab pos="3429000" algn="l"/>
                <a:tab pos="5715000" algn="r"/>
              </a:tabLst>
            </a:pPr>
            <a:r>
              <a:rPr lang="en-GB" sz="1200">
                <a:effectLst/>
                <a:latin typeface="Arial"/>
                <a:ea typeface="Times New Roman"/>
                <a:cs typeface="Times New Roman"/>
              </a:rPr>
              <a:t>DA</a:t>
            </a:r>
          </a:p>
        </p:txBody>
      </p:sp>
      <p:sp>
        <p:nvSpPr>
          <p:cNvPr id="66" name="Rectangle 65"/>
          <p:cNvSpPr/>
          <p:nvPr/>
        </p:nvSpPr>
        <p:spPr>
          <a:xfrm>
            <a:off x="3912448" y="5301208"/>
            <a:ext cx="800100" cy="449580"/>
          </a:xfrm>
          <a:prstGeom prst="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971800" algn="l"/>
                <a:tab pos="3429000" algn="l"/>
                <a:tab pos="5715000" algn="r"/>
              </a:tabLst>
            </a:pPr>
            <a:r>
              <a:rPr lang="en-GB" sz="1200">
                <a:effectLst/>
                <a:latin typeface="Arial"/>
                <a:ea typeface="Times New Roman"/>
                <a:cs typeface="Times New Roman"/>
              </a:rPr>
              <a:t>DA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933528" y="5301208"/>
            <a:ext cx="800100" cy="449580"/>
          </a:xfrm>
          <a:prstGeom prst="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971800" algn="l"/>
                <a:tab pos="3429000" algn="l"/>
                <a:tab pos="5715000" algn="r"/>
              </a:tabLst>
            </a:pPr>
            <a:r>
              <a:rPr lang="en-GB" sz="1200">
                <a:effectLst/>
                <a:latin typeface="Arial"/>
                <a:ea typeface="Times New Roman"/>
                <a:cs typeface="Times New Roman"/>
              </a:rPr>
              <a:t>DA</a:t>
            </a:r>
          </a:p>
        </p:txBody>
      </p:sp>
      <p:sp>
        <p:nvSpPr>
          <p:cNvPr id="68" name="Rectangle 67"/>
          <p:cNvSpPr/>
          <p:nvPr/>
        </p:nvSpPr>
        <p:spPr>
          <a:xfrm>
            <a:off x="5733628" y="5301208"/>
            <a:ext cx="800100" cy="449580"/>
          </a:xfrm>
          <a:prstGeom prst="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971800" algn="l"/>
                <a:tab pos="3429000" algn="l"/>
                <a:tab pos="5715000" algn="r"/>
              </a:tabLst>
            </a:pPr>
            <a:r>
              <a:rPr lang="en-GB" sz="1200">
                <a:effectLst/>
                <a:latin typeface="Arial"/>
                <a:ea typeface="Times New Roman"/>
                <a:cs typeface="Times New Roman"/>
              </a:rPr>
              <a:t>DA</a:t>
            </a:r>
          </a:p>
        </p:txBody>
      </p:sp>
      <p:sp>
        <p:nvSpPr>
          <p:cNvPr id="69" name="Rectangle 68"/>
          <p:cNvSpPr/>
          <p:nvPr/>
        </p:nvSpPr>
        <p:spPr>
          <a:xfrm>
            <a:off x="6724228" y="5301208"/>
            <a:ext cx="800100" cy="449580"/>
          </a:xfrm>
          <a:prstGeom prst="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971800" algn="l"/>
                <a:tab pos="3429000" algn="l"/>
                <a:tab pos="5715000" algn="r"/>
              </a:tabLst>
            </a:pPr>
            <a:r>
              <a:rPr lang="en-GB" sz="1200">
                <a:effectLst/>
                <a:latin typeface="Arial"/>
                <a:ea typeface="Times New Roman"/>
                <a:cs typeface="Times New Roman"/>
              </a:rPr>
              <a:t>DA</a:t>
            </a:r>
          </a:p>
        </p:txBody>
      </p:sp>
    </p:spTree>
    <p:extLst>
      <p:ext uri="{BB962C8B-B14F-4D97-AF65-F5344CB8AC3E}">
        <p14:creationId xmlns:p14="http://schemas.microsoft.com/office/powerpoint/2010/main" val="159891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11560" y="404664"/>
            <a:ext cx="7848872" cy="576064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Smart Growth</a:t>
            </a:r>
          </a:p>
          <a:p>
            <a:pPr algn="ctr"/>
            <a:endParaRPr lang="en-GB" sz="2000" dirty="0">
              <a:solidFill>
                <a:schemeClr val="tx1"/>
              </a:solidFill>
            </a:endParaRPr>
          </a:p>
          <a:p>
            <a:pPr algn="ctr"/>
            <a:endParaRPr lang="en-GB" sz="2000" dirty="0" smtClean="0">
              <a:solidFill>
                <a:schemeClr val="tx1"/>
              </a:solidFill>
            </a:endParaRPr>
          </a:p>
          <a:p>
            <a:pPr algn="ctr"/>
            <a:endParaRPr lang="en-GB" sz="1600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296610" y="1817842"/>
            <a:ext cx="6420078" cy="675054"/>
          </a:xfrm>
          <a:prstGeom prst="roundRect">
            <a:avLst/>
          </a:prstGeom>
          <a:solidFill>
            <a:schemeClr val="accent1">
              <a:tint val="66000"/>
              <a:satMod val="1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Developing Scotland's workforce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1329331" y="2708920"/>
            <a:ext cx="6420078" cy="720080"/>
          </a:xfrm>
          <a:prstGeom prst="roundRect">
            <a:avLst/>
          </a:prstGeom>
          <a:solidFill>
            <a:schemeClr val="accent1">
              <a:tint val="66000"/>
              <a:satMod val="1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Business Competitiveness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1335791" y="3573016"/>
            <a:ext cx="6407159" cy="752510"/>
          </a:xfrm>
          <a:prstGeom prst="roundRect">
            <a:avLst/>
          </a:prstGeom>
          <a:solidFill>
            <a:schemeClr val="accent1">
              <a:tint val="66000"/>
              <a:satMod val="1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Innovation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320274" y="5301207"/>
            <a:ext cx="6407159" cy="677777"/>
          </a:xfrm>
          <a:prstGeom prst="roundRect">
            <a:avLst/>
          </a:prstGeom>
          <a:solidFill>
            <a:schemeClr val="accent1">
              <a:tint val="66000"/>
              <a:satMod val="1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Smart Cities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296610" y="1052736"/>
            <a:ext cx="6420078" cy="618799"/>
          </a:xfrm>
          <a:prstGeom prst="roundRect">
            <a:avLst/>
          </a:prstGeom>
          <a:solidFill>
            <a:schemeClr val="accent1">
              <a:tint val="66000"/>
              <a:satMod val="1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Financial Engineering Instrument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296610" y="4437112"/>
            <a:ext cx="6407159" cy="752510"/>
          </a:xfrm>
          <a:prstGeom prst="roundRect">
            <a:avLst/>
          </a:prstGeom>
          <a:solidFill>
            <a:schemeClr val="accent1">
              <a:tint val="66000"/>
              <a:satMod val="1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Digital infrastructure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92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6" y="116632"/>
            <a:ext cx="8352927" cy="662473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</a:rPr>
              <a:t>Environment, Low Carbon and Resource Efficiency</a:t>
            </a:r>
          </a:p>
          <a:p>
            <a:pPr algn="ctr"/>
            <a:endParaRPr lang="en-GB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en-GB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en-GB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en-GB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en-GB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en-GB" sz="1600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827584" y="1124744"/>
            <a:ext cx="7776864" cy="936104"/>
          </a:xfrm>
          <a:prstGeom prst="roundRect">
            <a:avLst/>
          </a:prstGeom>
          <a:solidFill>
            <a:schemeClr val="accent1">
              <a:tint val="66000"/>
              <a:satMod val="1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Low Carbon Infrastructure Transition Development Fund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819966" y="2708920"/>
            <a:ext cx="7776864" cy="936104"/>
          </a:xfrm>
          <a:prstGeom prst="roundRect">
            <a:avLst/>
          </a:prstGeom>
          <a:solidFill>
            <a:schemeClr val="accent1">
              <a:tint val="66000"/>
              <a:satMod val="1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Resource Efficient Circular Economy Accelerator Programme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882665" y="5346689"/>
            <a:ext cx="7776864" cy="936104"/>
          </a:xfrm>
          <a:prstGeom prst="roundRect">
            <a:avLst/>
          </a:prstGeom>
          <a:solidFill>
            <a:schemeClr val="accent1">
              <a:tint val="66000"/>
              <a:satMod val="1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Green Infrastructure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847867" y="4005064"/>
            <a:ext cx="7776864" cy="936104"/>
          </a:xfrm>
          <a:prstGeom prst="roundRect">
            <a:avLst/>
          </a:prstGeom>
          <a:solidFill>
            <a:schemeClr val="accent1">
              <a:tint val="66000"/>
              <a:satMod val="1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Sustainable Transport: Active, Smart and low carbon</a:t>
            </a:r>
          </a:p>
        </p:txBody>
      </p:sp>
    </p:spTree>
    <p:extLst>
      <p:ext uri="{BB962C8B-B14F-4D97-AF65-F5344CB8AC3E}">
        <p14:creationId xmlns:p14="http://schemas.microsoft.com/office/powerpoint/2010/main" val="1330919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/>
              <a:t>Employability vs. skills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body" sz="half" idx="1"/>
          </p:nvPr>
        </p:nvSpPr>
        <p:spPr>
          <a:solidFill>
            <a:srgbClr val="FFFF99"/>
          </a:solidFill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u="sng" dirty="0"/>
              <a:t>Employability and inclusion</a:t>
            </a:r>
          </a:p>
          <a:p>
            <a:pPr>
              <a:lnSpc>
                <a:spcPct val="90000"/>
              </a:lnSpc>
            </a:pPr>
            <a:r>
              <a:rPr lang="en-GB" sz="2400" dirty="0"/>
              <a:t>Focus on those already out of work, and those furthest from labour </a:t>
            </a:r>
            <a:r>
              <a:rPr lang="en-GB" sz="2400" dirty="0" smtClean="0"/>
              <a:t>market</a:t>
            </a:r>
          </a:p>
          <a:p>
            <a:pPr>
              <a:lnSpc>
                <a:spcPct val="90000"/>
              </a:lnSpc>
            </a:pPr>
            <a:r>
              <a:rPr lang="en-GB" sz="2400" dirty="0" smtClean="0"/>
              <a:t>Emerging thoughts around poverty, financial inclusion, social enterprise and household interventions</a:t>
            </a:r>
            <a:endParaRPr lang="en-GB" sz="2400" dirty="0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body" sz="half" idx="2"/>
          </p:nvPr>
        </p:nvSpPr>
        <p:spPr>
          <a:solidFill>
            <a:srgbClr val="CCECFF"/>
          </a:solidFill>
        </p:spPr>
        <p:txBody>
          <a:bodyPr/>
          <a:lstStyle/>
          <a:p>
            <a:pPr>
              <a:buFontTx/>
              <a:buNone/>
            </a:pPr>
            <a:r>
              <a:rPr lang="en-GB" u="sng" dirty="0"/>
              <a:t>Skills</a:t>
            </a:r>
          </a:p>
          <a:p>
            <a:r>
              <a:rPr lang="en-GB" sz="2400" dirty="0"/>
              <a:t>Future growth sector focus</a:t>
            </a:r>
          </a:p>
          <a:p>
            <a:r>
              <a:rPr lang="en-GB" sz="2400" dirty="0"/>
              <a:t>Vocational training aimed at mid-tier skills, not access courses</a:t>
            </a:r>
          </a:p>
          <a:p>
            <a:r>
              <a:rPr lang="en-GB" sz="2400" dirty="0" smtClean="0"/>
              <a:t>Responding to Wood Commission – more options for staying engaged with education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62632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6" y="260648"/>
            <a:ext cx="8352927" cy="64807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</a:rPr>
              <a:t>Local Development &amp; Social Inclusion</a:t>
            </a:r>
          </a:p>
          <a:p>
            <a:pPr algn="ctr"/>
            <a:endParaRPr lang="en-GB" sz="2000" dirty="0" smtClean="0">
              <a:solidFill>
                <a:srgbClr val="1F497D">
                  <a:lumMod val="60000"/>
                  <a:lumOff val="40000"/>
                </a:srgbClr>
              </a:solidFill>
            </a:endParaRPr>
          </a:p>
          <a:p>
            <a:pPr algn="ctr"/>
            <a:endParaRPr lang="en-GB" sz="2000" dirty="0">
              <a:solidFill>
                <a:srgbClr val="1F497D">
                  <a:lumMod val="60000"/>
                  <a:lumOff val="40000"/>
                </a:srgbClr>
              </a:solidFill>
            </a:endParaRPr>
          </a:p>
          <a:p>
            <a:pPr algn="ctr"/>
            <a:endParaRPr lang="en-GB" sz="2000" dirty="0" smtClean="0">
              <a:solidFill>
                <a:srgbClr val="1F497D">
                  <a:lumMod val="60000"/>
                  <a:lumOff val="40000"/>
                </a:srgbClr>
              </a:solidFill>
            </a:endParaRPr>
          </a:p>
          <a:p>
            <a:pPr algn="ctr"/>
            <a:endParaRPr lang="en-GB" sz="2000" dirty="0">
              <a:solidFill>
                <a:srgbClr val="1F497D">
                  <a:lumMod val="60000"/>
                  <a:lumOff val="40000"/>
                </a:srgbClr>
              </a:solidFill>
            </a:endParaRPr>
          </a:p>
          <a:p>
            <a:pPr algn="ctr"/>
            <a:endParaRPr lang="en-GB" sz="2000" dirty="0" smtClean="0">
              <a:solidFill>
                <a:srgbClr val="1F497D">
                  <a:lumMod val="60000"/>
                  <a:lumOff val="40000"/>
                </a:srgbClr>
              </a:solidFill>
            </a:endParaRPr>
          </a:p>
          <a:p>
            <a:pPr algn="ctr"/>
            <a:endParaRPr lang="en-GB" sz="1600" dirty="0" smtClean="0">
              <a:solidFill>
                <a:prstClr val="white"/>
              </a:solidFill>
            </a:endParaRPr>
          </a:p>
          <a:p>
            <a:pPr algn="ctr"/>
            <a:endParaRPr lang="en-GB" dirty="0">
              <a:solidFill>
                <a:prstClr val="white"/>
              </a:solidFill>
            </a:endParaRPr>
          </a:p>
          <a:p>
            <a:pPr algn="ctr"/>
            <a:endParaRPr lang="en-GB" dirty="0" smtClean="0">
              <a:solidFill>
                <a:prstClr val="white"/>
              </a:solidFill>
            </a:endParaRPr>
          </a:p>
          <a:p>
            <a:pPr algn="ctr"/>
            <a:endParaRPr lang="en-GB" dirty="0">
              <a:solidFill>
                <a:prstClr val="white"/>
              </a:solidFill>
            </a:endParaRPr>
          </a:p>
          <a:p>
            <a:pPr algn="ctr"/>
            <a:endParaRPr lang="en-GB" dirty="0" smtClean="0">
              <a:solidFill>
                <a:prstClr val="white"/>
              </a:solidFill>
            </a:endParaRPr>
          </a:p>
          <a:p>
            <a:pPr algn="ctr"/>
            <a:endParaRPr lang="en-GB" dirty="0">
              <a:solidFill>
                <a:prstClr val="white"/>
              </a:solidFill>
            </a:endParaRPr>
          </a:p>
          <a:p>
            <a:pPr algn="ctr"/>
            <a:endParaRPr lang="en-GB" dirty="0" smtClean="0">
              <a:solidFill>
                <a:prstClr val="white"/>
              </a:solidFill>
            </a:endParaRPr>
          </a:p>
          <a:p>
            <a:pPr algn="ctr"/>
            <a:endParaRPr lang="en-GB" dirty="0">
              <a:solidFill>
                <a:prstClr val="white"/>
              </a:solidFill>
            </a:endParaRPr>
          </a:p>
          <a:p>
            <a:pPr algn="ctr"/>
            <a:endParaRPr lang="en-GB" dirty="0" smtClean="0">
              <a:solidFill>
                <a:prstClr val="white"/>
              </a:solidFill>
            </a:endParaRPr>
          </a:p>
          <a:p>
            <a:pPr algn="ctr"/>
            <a:endParaRPr lang="en-GB" dirty="0">
              <a:solidFill>
                <a:prstClr val="white"/>
              </a:solidFill>
            </a:endParaRPr>
          </a:p>
          <a:p>
            <a:pPr algn="ctr"/>
            <a:endParaRPr lang="en-GB" dirty="0" smtClean="0">
              <a:solidFill>
                <a:prstClr val="white"/>
              </a:solidFill>
            </a:endParaRPr>
          </a:p>
          <a:p>
            <a:pPr algn="ctr"/>
            <a:endParaRPr lang="en-GB" dirty="0">
              <a:solidFill>
                <a:prstClr val="white"/>
              </a:solidFill>
            </a:endParaRPr>
          </a:p>
          <a:p>
            <a:pPr algn="ctr"/>
            <a:endParaRPr lang="en-GB" dirty="0" smtClean="0">
              <a:solidFill>
                <a:prstClr val="white"/>
              </a:solidFill>
            </a:endParaRPr>
          </a:p>
          <a:p>
            <a:pPr algn="ctr"/>
            <a:endParaRPr lang="en-GB" dirty="0">
              <a:solidFill>
                <a:prstClr val="white"/>
              </a:solidFill>
            </a:endParaRPr>
          </a:p>
          <a:p>
            <a:pPr algn="ctr"/>
            <a:endParaRPr lang="en-GB" dirty="0" smtClean="0">
              <a:solidFill>
                <a:prstClr val="white"/>
              </a:solidFill>
            </a:endParaRPr>
          </a:p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83568" y="980728"/>
            <a:ext cx="7776864" cy="936104"/>
          </a:xfrm>
          <a:prstGeom prst="roundRect">
            <a:avLst/>
          </a:prstGeom>
          <a:solidFill>
            <a:schemeClr val="accent1">
              <a:tint val="66000"/>
              <a:satMod val="1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Enhance Employability Pipelines &amp; Youth Employment Scotland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83567" y="4653136"/>
            <a:ext cx="7776864" cy="576064"/>
          </a:xfrm>
          <a:prstGeom prst="roundRect">
            <a:avLst/>
          </a:prstGeom>
          <a:solidFill>
            <a:srgbClr val="FFFFCC"/>
          </a:solidFill>
          <a:ln>
            <a:solidFill>
              <a:schemeClr val="tx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Scottish Regeneration Capital Grant Fund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83567" y="5517232"/>
            <a:ext cx="7776864" cy="576064"/>
          </a:xfrm>
          <a:prstGeom prst="roundRect">
            <a:avLst/>
          </a:prstGeom>
          <a:solidFill>
            <a:srgbClr val="FFFFCC"/>
          </a:solidFill>
          <a:ln>
            <a:solidFill>
              <a:schemeClr val="tx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Leader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132348" y="6453336"/>
            <a:ext cx="16080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200" dirty="0" smtClean="0">
                <a:solidFill>
                  <a:schemeClr val="tx2">
                    <a:lumMod val="75000"/>
                  </a:schemeClr>
                </a:solidFill>
              </a:rPr>
              <a:t>Sub total = £</a:t>
            </a:r>
            <a:r>
              <a:rPr lang="en-GB" sz="1200" dirty="0" err="1" smtClean="0">
                <a:solidFill>
                  <a:schemeClr val="tx2">
                    <a:lumMod val="75000"/>
                  </a:schemeClr>
                </a:solidFill>
              </a:rPr>
              <a:t>445.788M</a:t>
            </a:r>
            <a:endParaRPr lang="en-GB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83568" y="2132856"/>
            <a:ext cx="7776864" cy="936104"/>
          </a:xfrm>
          <a:prstGeom prst="roundRect">
            <a:avLst/>
          </a:prstGeom>
          <a:solidFill>
            <a:schemeClr val="accent1">
              <a:tint val="66000"/>
              <a:satMod val="1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Promoting social inclusion and combating poverty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91591" y="3356992"/>
            <a:ext cx="7776864" cy="936104"/>
          </a:xfrm>
          <a:prstGeom prst="roundRect">
            <a:avLst/>
          </a:prstGeom>
          <a:solidFill>
            <a:schemeClr val="accent1">
              <a:tint val="66000"/>
              <a:satMod val="1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Financial instrument? (Financial inclusion)</a:t>
            </a:r>
          </a:p>
        </p:txBody>
      </p:sp>
    </p:spTree>
    <p:extLst>
      <p:ext uri="{BB962C8B-B14F-4D97-AF65-F5344CB8AC3E}">
        <p14:creationId xmlns:p14="http://schemas.microsoft.com/office/powerpoint/2010/main" val="3855681240"/>
      </p:ext>
    </p:extLst>
  </p:cSld>
  <p:clrMapOvr>
    <a:masterClrMapping/>
  </p:clrMapOvr>
</p:sld>
</file>

<file path=ppt/theme/theme1.xml><?xml version="1.0" encoding="utf-8"?>
<a:theme xmlns:a="http://schemas.openxmlformats.org/drawingml/2006/main" name="Scottish Government Whi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Scottish Government White</Template>
  <TotalTime>570</TotalTime>
  <Words>472</Words>
  <Application>Microsoft Office PowerPoint</Application>
  <PresentationFormat>On-screen Show (4:3)</PresentationFormat>
  <Paragraphs>167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Scottish Government White</vt:lpstr>
      <vt:lpstr>EUROPEAN STRUCTURAL AND INVESTMENT FUNDS</vt:lpstr>
      <vt:lpstr>PowerPoint Presentation</vt:lpstr>
      <vt:lpstr>EU Funding: changing context</vt:lpstr>
      <vt:lpstr>Basis for planning</vt:lpstr>
      <vt:lpstr>Governance &amp; Delivery</vt:lpstr>
      <vt:lpstr>PowerPoint Presentation</vt:lpstr>
      <vt:lpstr>PowerPoint Presentation</vt:lpstr>
      <vt:lpstr>Employability vs. skills</vt:lpstr>
      <vt:lpstr>PowerPoint Presentation</vt:lpstr>
      <vt:lpstr>Next Steps</vt:lpstr>
    </vt:vector>
  </TitlesOfParts>
  <Company>Scottish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u414022</dc:creator>
  <cp:lastModifiedBy>Isabel.Ritchie</cp:lastModifiedBy>
  <cp:revision>21</cp:revision>
  <dcterms:created xsi:type="dcterms:W3CDTF">2013-04-29T15:19:38Z</dcterms:created>
  <dcterms:modified xsi:type="dcterms:W3CDTF">2013-12-12T12:21:16Z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A7288357</vt:lpwstr>
  </property>
  <property fmtid="{D5CDD505-2E9C-101B-9397-08002B2CF9AE}" pid="4" name="Objective-Title">
    <vt:lpwstr>post 2013 policy - presentations - TSEF 28 November 2013 no notes</vt:lpwstr>
  </property>
  <property fmtid="{D5CDD505-2E9C-101B-9397-08002B2CF9AE}" pid="5" name="Objective-Comment">
    <vt:lpwstr>
    </vt:lpwstr>
  </property>
  <property fmtid="{D5CDD505-2E9C-101B-9397-08002B2CF9AE}" pid="6" name="Objective-CreationStamp">
    <vt:filetime>2013-11-27T16:19:36Z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2013-11-27T16:27:02Z</vt:filetime>
  </property>
  <property fmtid="{D5CDD505-2E9C-101B-9397-08002B2CF9AE}" pid="10" name="Objective-ModificationStamp">
    <vt:filetime>2013-11-27T16:27:09Z</vt:filetime>
  </property>
  <property fmtid="{D5CDD505-2E9C-101B-9397-08002B2CF9AE}" pid="11" name="Objective-Owner">
    <vt:lpwstr>Feldinger, Katrine K (U208568)</vt:lpwstr>
  </property>
  <property fmtid="{D5CDD505-2E9C-101B-9397-08002B2CF9AE}" pid="12" name="Objective-Path">
    <vt:lpwstr>Objective Global Folder:SG File Plan:Economics and finance:Economic development:General:Advice and policy: Economic development - general:European Structural Funds: Post 2013: Policy and advice: 2012-:</vt:lpwstr>
  </property>
  <property fmtid="{D5CDD505-2E9C-101B-9397-08002B2CF9AE}" pid="13" name="Objective-Parent">
    <vt:lpwstr>European Structural Funds: Post 2013: Policy and advice: 2012-</vt:lpwstr>
  </property>
  <property fmtid="{D5CDD505-2E9C-101B-9397-08002B2CF9AE}" pid="14" name="Objective-State">
    <vt:lpwstr>Published</vt:lpwstr>
  </property>
  <property fmtid="{D5CDD505-2E9C-101B-9397-08002B2CF9AE}" pid="15" name="Objective-Version">
    <vt:lpwstr>1.0</vt:lpwstr>
  </property>
  <property fmtid="{D5CDD505-2E9C-101B-9397-08002B2CF9AE}" pid="16" name="Objective-VersionNumber">
    <vt:i4>2</vt:i4>
  </property>
  <property fmtid="{D5CDD505-2E9C-101B-9397-08002B2CF9AE}" pid="17" name="Objective-VersionComment">
    <vt:lpwstr>Version 2</vt:lpwstr>
  </property>
  <property fmtid="{D5CDD505-2E9C-101B-9397-08002B2CF9AE}" pid="18" name="Objective-FileNumber">
    <vt:lpwstr>
    </vt:lpwstr>
  </property>
  <property fmtid="{D5CDD505-2E9C-101B-9397-08002B2CF9AE}" pid="19" name="Objective-Classification">
    <vt:lpwstr>[Inherited - Not Protectively Marked]</vt:lpwstr>
  </property>
  <property fmtid="{D5CDD505-2E9C-101B-9397-08002B2CF9AE}" pid="20" name="Objective-Caveats">
    <vt:lpwstr>
    </vt:lpwstr>
  </property>
  <property fmtid="{D5CDD505-2E9C-101B-9397-08002B2CF9AE}" pid="21" name="Objective-Date of Original [system]">
    <vt:lpwstr>
    </vt:lpwstr>
  </property>
  <property fmtid="{D5CDD505-2E9C-101B-9397-08002B2CF9AE}" pid="22" name="Objective-Date Received [system]">
    <vt:lpwstr>
    </vt:lpwstr>
  </property>
  <property fmtid="{D5CDD505-2E9C-101B-9397-08002B2CF9AE}" pid="23" name="Objective-SG Web Publication - Category [system]">
    <vt:lpwstr>
    </vt:lpwstr>
  </property>
  <property fmtid="{D5CDD505-2E9C-101B-9397-08002B2CF9AE}" pid="24" name="Objective-SG Web Publication - Category 2 Classification [system]">
    <vt:lpwstr>
    </vt:lpwstr>
  </property>
</Properties>
</file>